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92"/>
  </p:notesMasterIdLst>
  <p:handoutMasterIdLst>
    <p:handoutMasterId r:id="rId93"/>
  </p:handoutMasterIdLst>
  <p:sldIdLst>
    <p:sldId id="399" r:id="rId2"/>
    <p:sldId id="405" r:id="rId3"/>
    <p:sldId id="257" r:id="rId4"/>
    <p:sldId id="258" r:id="rId5"/>
    <p:sldId id="259" r:id="rId6"/>
    <p:sldId id="400" r:id="rId7"/>
    <p:sldId id="387" r:id="rId8"/>
    <p:sldId id="261" r:id="rId9"/>
    <p:sldId id="262" r:id="rId10"/>
    <p:sldId id="388" r:id="rId11"/>
    <p:sldId id="389" r:id="rId12"/>
    <p:sldId id="390" r:id="rId13"/>
    <p:sldId id="391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401" r:id="rId22"/>
    <p:sldId id="264" r:id="rId23"/>
    <p:sldId id="265" r:id="rId24"/>
    <p:sldId id="266" r:id="rId25"/>
    <p:sldId id="267" r:id="rId26"/>
    <p:sldId id="290" r:id="rId27"/>
    <p:sldId id="269" r:id="rId28"/>
    <p:sldId id="270" r:id="rId29"/>
    <p:sldId id="271" r:id="rId30"/>
    <p:sldId id="272" r:id="rId31"/>
    <p:sldId id="273" r:id="rId32"/>
    <p:sldId id="274" r:id="rId33"/>
    <p:sldId id="402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305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403" r:id="rId56"/>
    <p:sldId id="353" r:id="rId57"/>
    <p:sldId id="354" r:id="rId58"/>
    <p:sldId id="355" r:id="rId59"/>
    <p:sldId id="356" r:id="rId60"/>
    <p:sldId id="357" r:id="rId61"/>
    <p:sldId id="358" r:id="rId62"/>
    <p:sldId id="359" r:id="rId63"/>
    <p:sldId id="360" r:id="rId64"/>
    <p:sldId id="361" r:id="rId65"/>
    <p:sldId id="362" r:id="rId66"/>
    <p:sldId id="363" r:id="rId67"/>
    <p:sldId id="364" r:id="rId68"/>
    <p:sldId id="365" r:id="rId69"/>
    <p:sldId id="366" r:id="rId70"/>
    <p:sldId id="367" r:id="rId71"/>
    <p:sldId id="368" r:id="rId72"/>
    <p:sldId id="369" r:id="rId73"/>
    <p:sldId id="370" r:id="rId74"/>
    <p:sldId id="371" r:id="rId75"/>
    <p:sldId id="372" r:id="rId76"/>
    <p:sldId id="373" r:id="rId77"/>
    <p:sldId id="374" r:id="rId78"/>
    <p:sldId id="375" r:id="rId79"/>
    <p:sldId id="376" r:id="rId80"/>
    <p:sldId id="377" r:id="rId81"/>
    <p:sldId id="378" r:id="rId82"/>
    <p:sldId id="379" r:id="rId83"/>
    <p:sldId id="380" r:id="rId84"/>
    <p:sldId id="381" r:id="rId85"/>
    <p:sldId id="382" r:id="rId86"/>
    <p:sldId id="383" r:id="rId87"/>
    <p:sldId id="384" r:id="rId88"/>
    <p:sldId id="385" r:id="rId89"/>
    <p:sldId id="386" r:id="rId90"/>
    <p:sldId id="404" r:id="rId9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55"/>
    <p:restoredTop sz="91426"/>
  </p:normalViewPr>
  <p:slideViewPr>
    <p:cSldViewPr snapToGrid="0" snapToObjects="1">
      <p:cViewPr varScale="1">
        <p:scale>
          <a:sx n="98" d="100"/>
          <a:sy n="98" d="100"/>
        </p:scale>
        <p:origin x="1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5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1F93D-54DE-764E-9FE2-539FB1F5AA35}" type="datetimeFigureOut">
              <a:rPr lang="en-US" smtClean="0"/>
              <a:t>6/19/18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42DA-0829-4548-92F7-39A8C819B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10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25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7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2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1F45C2C-EC1D-4DEB-AE40-DA2AA9063F1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62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B9DFB7E-70F5-4B4D-8B80-A8A8C90B024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B365C84-A794-465F-A8D7-E001AF6F8AE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247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D2B2686-059A-4BF0-8479-A0267EBB72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416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8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933440D-8AF1-442A-A932-E77246B2BC3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29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30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CSS/Pseudo-classes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Live</a:t>
            </a:r>
          </a:p>
        </p:txBody>
      </p:sp>
    </p:spTree>
    <p:extLst>
      <p:ext uri="{BB962C8B-B14F-4D97-AF65-F5344CB8AC3E}">
        <p14:creationId xmlns:p14="http://schemas.microsoft.com/office/powerpoint/2010/main" val="65969105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Here’s the reality, the pace of this program </a:t>
            </a:r>
            <a:r>
              <a:rPr lang="en-US" sz="2200" b="1" i="1" u="sng" dirty="0">
                <a:latin typeface="Arial" panose="02080604020202020204" charset="0"/>
                <a:cs typeface="Arial" panose="02080604020202020204" charset="0"/>
              </a:rPr>
              <a:t>is FAST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Don’t try to master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every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little detail.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Reach out to Student Success if you’d ever like to schedule a 1-on-1 meeting.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B5A24-9961-42AB-90ED-22445F9C6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" y="817128"/>
            <a:ext cx="8492288" cy="546937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Advice: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While in this program, concentrate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all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Invest in books and outside tutorials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after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you finish the program.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That said,</a:t>
            </a:r>
          </a:p>
          <a:p>
            <a:r>
              <a:rPr lang="en-US" sz="24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if you truly feel the need for outside resources…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Code School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Jon </a:t>
            </a:r>
            <a:r>
              <a:rPr lang="en-US" sz="2200" b="1" dirty="0" err="1">
                <a:latin typeface="Arial" panose="02080604020202020204" charset="0"/>
                <a:cs typeface="Arial" panose="02080604020202020204" charset="0"/>
              </a:rPr>
              <a:t>Duckett’s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books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HTML &amp; CSS 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and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JavaScript &amp; jQuery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</a:t>
            </a: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Eloquent JavaScript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: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can find it here:</a:t>
            </a:r>
            <a:br>
              <a:rPr lang="en-US" sz="22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  <a:hlinkClick r:id="rId3"/>
              </a:rPr>
              <a:t>http://eloquentjavascript.net/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C3A-FE9C-4FE9-B370-10D03197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B9FCA-CAB5-43A7-A584-61A061680494}"/>
              </a:ext>
            </a:extLst>
          </p:cNvPr>
          <p:cNvSpPr txBox="1"/>
          <p:nvPr/>
        </p:nvSpPr>
        <p:spPr>
          <a:xfrm>
            <a:off x="791183" y="1942634"/>
            <a:ext cx="82749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Recap the basic topics covered to date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Offer a conceptual introduction to CSS reset and downloadable style sheets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 with Google Developer tools for site inspection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Utilize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Pages for website deployment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F796F-66AE-46D2-B8CC-64B516F9DF30}"/>
              </a:ext>
            </a:extLst>
          </p:cNvPr>
          <p:cNvSpPr txBox="1"/>
          <p:nvPr/>
        </p:nvSpPr>
        <p:spPr>
          <a:xfrm>
            <a:off x="612843" y="1060315"/>
            <a:ext cx="47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todays class we will…</a:t>
            </a:r>
          </a:p>
        </p:txBody>
      </p:sp>
    </p:spTree>
    <p:extLst>
      <p:ext uri="{BB962C8B-B14F-4D97-AF65-F5344CB8AC3E}">
        <p14:creationId xmlns:p14="http://schemas.microsoft.com/office/powerpoint/2010/main" val="159980188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let us know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! </a:t>
            </a:r>
          </a:p>
          <a:p>
            <a:endParaRPr lang="en-US" sz="2200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don’t win points in life staring at a blank screen.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Recapping</a:t>
            </a:r>
          </a:p>
        </p:txBody>
      </p:sp>
    </p:spTree>
    <p:extLst>
      <p:ext uri="{BB962C8B-B14F-4D97-AF65-F5344CB8AC3E}">
        <p14:creationId xmlns:p14="http://schemas.microsoft.com/office/powerpoint/2010/main" val="130190879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Recap</a:t>
            </a:r>
          </a:p>
        </p:txBody>
      </p:sp>
      <p:sp>
        <p:nvSpPr>
          <p:cNvPr id="14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How to Learn on Your Own!!</a:t>
            </a:r>
            <a:endParaRPr dirty="0"/>
          </a:p>
        </p:txBody>
      </p:sp>
      <p:pic>
        <p:nvPicPr>
          <p:cNvPr id="146" name="Picture 2"/>
          <p:cNvPicPr/>
          <p:nvPr/>
        </p:nvPicPr>
        <p:blipFill>
          <a:blip r:embed="rId2"/>
          <a:srcRect b="4166"/>
          <a:stretch>
            <a:fillRect/>
          </a:stretch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Full-Stack Development?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67474-CBC7-4585-987A-6024AA1CB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65110"/>
            <a:ext cx="5533635" cy="55336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Intro to Console</a:t>
            </a:r>
          </a:p>
        </p:txBody>
      </p:sp>
      <p:pic>
        <p:nvPicPr>
          <p:cNvPr id="150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&lt;title&gt; Intro to HTML &lt;/title&gt;</a:t>
            </a:r>
          </a:p>
        </p:txBody>
      </p:sp>
      <p:pic>
        <p:nvPicPr>
          <p:cNvPr id="15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15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FFFFFF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 of formatting.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Syntax</a:t>
            </a:r>
          </a:p>
        </p:txBody>
      </p:sp>
      <p:sp>
        <p:nvSpPr>
          <p:cNvPr id="187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Concept of “Flow”</a:t>
            </a:r>
          </a:p>
        </p:txBody>
      </p:sp>
      <p:pic>
        <p:nvPicPr>
          <p:cNvPr id="1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them.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Box Model</a:t>
            </a:r>
          </a:p>
        </p:txBody>
      </p:sp>
      <p:sp>
        <p:nvSpPr>
          <p:cNvPr id="195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– allowing developers to modify spacing styles.</a:t>
            </a:r>
            <a:endParaRPr dirty="0"/>
          </a:p>
        </p:txBody>
      </p:sp>
      <p:pic>
        <p:nvPicPr>
          <p:cNvPr id="19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Check-Up Session</a:t>
            </a:r>
          </a:p>
        </p:txBody>
      </p:sp>
      <p:sp>
        <p:nvSpPr>
          <p:cNvPr id="129" name="CustomShape 2"/>
          <p:cNvSpPr/>
          <p:nvPr/>
        </p:nvSpPr>
        <p:spPr>
          <a:xfrm>
            <a:off x="304920" y="16765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How’s it going?</a:t>
            </a:r>
          </a:p>
        </p:txBody>
      </p:sp>
      <p:sp>
        <p:nvSpPr>
          <p:cNvPr id="130" name="CustomShape 3"/>
          <p:cNvSpPr/>
          <p:nvPr/>
        </p:nvSpPr>
        <p:spPr>
          <a:xfrm>
            <a:off x="287280" y="30481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After 1 week of Bootcamp, how are you holding up?</a:t>
            </a:r>
          </a:p>
        </p:txBody>
      </p:sp>
      <p:sp>
        <p:nvSpPr>
          <p:cNvPr id="131" name="CustomShape 4"/>
          <p:cNvSpPr/>
          <p:nvPr/>
        </p:nvSpPr>
        <p:spPr>
          <a:xfrm>
            <a:off x="258840" y="365760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What feedback do you have so far? 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Positioning</a:t>
            </a:r>
          </a:p>
        </p:txBody>
      </p:sp>
      <p:sp>
        <p:nvSpPr>
          <p:cNvPr id="199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  <p:pic>
        <p:nvPicPr>
          <p:cNvPr id="20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to Learn…</a:t>
            </a:r>
          </a:p>
        </p:txBody>
      </p:sp>
      <p:pic>
        <p:nvPicPr>
          <p:cNvPr id="20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203" name="Picture 4"/>
          <p:cNvPicPr/>
          <p:nvPr/>
        </p:nvPicPr>
        <p:blipFill>
          <a:blip r:embed="rId3"/>
          <a:srcRect l="15997"/>
          <a:stretch>
            <a:fillRect/>
          </a:stretch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204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205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206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207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208" name="Picture 14"/>
          <p:cNvPicPr/>
          <p:nvPr/>
        </p:nvPicPr>
        <p:blipFill>
          <a:blip r:embed="rId8"/>
          <a:srcRect t="5647"/>
          <a:stretch>
            <a:fillRect/>
          </a:stretch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209" name="Picture 15"/>
          <p:cNvPicPr/>
          <p:nvPr/>
        </p:nvPicPr>
        <p:blipFill>
          <a:blip r:embed="rId9"/>
          <a:stretch>
            <a:fillRect/>
          </a:stretch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210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General Questions / Issues?</a:t>
            </a:r>
          </a:p>
        </p:txBody>
      </p:sp>
      <p:pic>
        <p:nvPicPr>
          <p:cNvPr id="212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Take</a:t>
            </a:r>
          </a:p>
        </p:txBody>
      </p:sp>
    </p:spTree>
    <p:extLst>
      <p:ext uri="{BB962C8B-B14F-4D97-AF65-F5344CB8AC3E}">
        <p14:creationId xmlns:p14="http://schemas.microsoft.com/office/powerpoint/2010/main" val="2577975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16" name="Picture 6"/>
          <p:cNvPicPr/>
          <p:nvPr/>
        </p:nvPicPr>
        <p:blipFill>
          <a:blip r:embed="rId2"/>
          <a:srcRect t="17160" b="67440"/>
          <a:stretch>
            <a:fillRect/>
          </a:stretch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217" name="Picture 10"/>
          <p:cNvPicPr/>
          <p:nvPr/>
        </p:nvPicPr>
        <p:blipFill>
          <a:blip r:embed="rId3"/>
          <a:srcRect l="-727" t="-2821" r="24818" b="78208"/>
          <a:stretch>
            <a:fillRect/>
          </a:stretch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218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219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220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221" name="Picture 14"/>
          <p:cNvPicPr/>
          <p:nvPr/>
        </p:nvPicPr>
        <p:blipFill>
          <a:blip r:embed="rId7"/>
          <a:stretch>
            <a:fillRect/>
          </a:stretch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 panose="02080604020202020204" charset="0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In theory, this helps with organization and search engine optimization.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2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23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32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233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div?</a:t>
            </a:r>
          </a:p>
        </p:txBody>
      </p:sp>
      <p:sp>
        <p:nvSpPr>
          <p:cNvPr id="236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Section?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Classes vs. IDs</a:t>
            </a:r>
          </a:p>
        </p:txBody>
      </p:sp>
      <p:pic>
        <p:nvPicPr>
          <p:cNvPr id="23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 panose="02080604020202020204" charset="0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40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Classes = Barcode (all iPod)</a:t>
            </a:r>
          </a:p>
        </p:txBody>
      </p:sp>
      <p:sp>
        <p:nvSpPr>
          <p:cNvPr id="241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IDs = Serial Number (unique iPod)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pic>
        <p:nvPicPr>
          <p:cNvPr id="13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897480" y="783720"/>
            <a:ext cx="7425000" cy="494280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Seriously, mind-blown.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Chrome Developer Tools (Inspector)</a:t>
            </a:r>
            <a:endParaRPr dirty="0"/>
          </a:p>
        </p:txBody>
      </p:sp>
      <p:sp>
        <p:nvSpPr>
          <p:cNvPr id="243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This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is one of the most frequent tools you will use in web 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It allows you to truly 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Plus, you’ll see your results instantly. </a:t>
            </a:r>
            <a:endParaRPr dirty="0"/>
          </a:p>
        </p:txBody>
      </p:sp>
      <p:sp>
        <p:nvSpPr>
          <p:cNvPr id="247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Modifying Sites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(Chrome Developer Tools)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For the next 15 minutes, take a website you commonly use (Amazon, Google, Huff Po, etc.) and heavily modify it using the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2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3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15 min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For the next 10 minutes, edit any site that you’ve been working on in-class or for homework with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Practice Through Frustration</a:t>
            </a:r>
          </a:p>
        </p:txBody>
      </p:sp>
      <p:sp>
        <p:nvSpPr>
          <p:cNvPr id="307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Keep Practicing! </a:t>
            </a:r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It gets better.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/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Typography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can play a huge role in the visual aesthetic and emotional identity of a webpage. 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Typographic Properties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Height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Font-Size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Actual size of lettering. Should be at least 16 </a:t>
            </a:r>
            <a:r>
              <a:rPr lang="en-US" sz="1800" dirty="0" err="1">
                <a:latin typeface="Arial" panose="02080604020202020204" charset="0"/>
                <a:cs typeface="Arial" panose="02080604020202020204" charset="0"/>
              </a:rPr>
              <a:t>px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on modern pages.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Length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Letter Spacing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Spacing between individual letters—try to avoid cramping.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Sans-Serif vs Serif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6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 panose="02080604020202020204" charset="0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handling an enormous volume of information.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asking the right questions.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 notice the right details.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 all help 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And,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figuring out things on your own.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/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Serif fonts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Sans-Serif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(without serif) do not include such strokes. 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Then use CSS styling to modify the: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Font-family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Font-size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Font-weight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Line-height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Letter-spacing</a:t>
            </a:r>
          </a:p>
          <a:p>
            <a:pPr marL="342900" indent="-342900">
              <a:buFont typeface="Arial" panose="02080604020202020204" charset="0"/>
              <a:buChar char="•"/>
            </a:pP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</a:t>
            </a:r>
            <a:r>
              <a:rPr lang="en-US" sz="2200" dirty="0" err="1">
                <a:latin typeface="Arial" panose="02080604020202020204" charset="0"/>
                <a:ea typeface="Roboto"/>
                <a:cs typeface="Arial" panose="02080604020202020204" charset="0"/>
              </a:rPr>
              <a:t>TypePlate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  <a:hlinkClick r:id="rId3"/>
              </a:rPr>
              <a:t>http://typeplate.com/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).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/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You can easily incorporate Google’s custom fonts.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Google Fonts</a:t>
            </a: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 (30 mins)</a:t>
            </a:r>
          </a:p>
        </p:txBody>
      </p:sp>
    </p:spTree>
    <p:extLst>
      <p:ext uri="{BB962C8B-B14F-4D97-AF65-F5344CB8AC3E}">
        <p14:creationId xmlns:p14="http://schemas.microsoft.com/office/powerpoint/2010/main" val="132816818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/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special states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of the selected element.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hovered over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using the 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:hover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pseudo-class.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Complete list of pseudo-classes found here: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3600" i="1" dirty="0">
                <a:latin typeface="Arial" panose="02080604020202020204" charset="0"/>
                <a:ea typeface="Roboto"/>
                <a:cs typeface="Arial" panose="02080604020202020204" charset="0"/>
              </a:rPr>
              <a:t>(Button.html | 3-Pseudoclass) 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Things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33432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</a:t>
            </a: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: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HTML: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 Hypertext Markup Language – (Content)</a:t>
            </a:r>
          </a:p>
          <a:p>
            <a:endParaRPr lang="en-US" sz="220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CSS: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Cascading Style Sheets – (Appearance)</a:t>
            </a:r>
          </a:p>
          <a:p>
            <a:endParaRPr lang="en-US" sz="2200" b="1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HTML/CSS are the “languages of the web”.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80604020202020204" charset="0"/>
                <a:cs typeface="Arial" panose="02080604020202020204" charset="0"/>
              </a:rPr>
              <a:t>(Javascript is the third – handling logic, animation, etc.)</a:t>
            </a:r>
            <a:endParaRPr lang="en-US" sz="14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vs HTML/CSS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9BC9A-0F64-4B37-8581-2481B2E59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35" y="805426"/>
            <a:ext cx="5663682" cy="54630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There is a better way!</a:t>
            </a: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Be prepared to answer the following two questions: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Think about how Google Fonts work.</a:t>
            </a: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>
                <a:latin typeface="Arial" panose="02080604020202020204" charset="0"/>
                <a:cs typeface="Arial" panose="02080604020202020204" charset="0"/>
              </a:rPr>
              <a:t>External CSS Link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Pre-Defined CSS Class (ex: “</a:t>
            </a:r>
            <a:r>
              <a:rPr lang="en-US" sz="23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”)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Using Bootstrap, </a:t>
            </a:r>
          </a:p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we have </a:t>
            </a:r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PRE-DEFINED</a:t>
            </a:r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Hint</a:t>
            </a:r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: You should be explaining why is Bootstrap’s “pre-defined” CSS a big deal.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Definition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Twitter Bootstrap 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Documentation here: </a:t>
            </a:r>
            <a:r>
              <a:rPr lang="en-US" dirty="0">
                <a:latin typeface="Arial" panose="02080604020202020204" charset="0"/>
                <a:cs typeface="Arial" panose="02080604020202020204" charset="0"/>
                <a:hlinkClick r:id="rId3"/>
              </a:rPr>
              <a:t>http://getbootstrap.com/</a:t>
            </a:r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/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Reason #1: UI Kit</a:t>
            </a:r>
          </a:p>
          <a:p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/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charset="0"/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Reason #2: Mobile Responsiveness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mobile-responsive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quality it provides.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3200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sz="3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only write unformatted text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/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 &amp; Bootstrap </a:t>
            </a: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Like writing papers in Microsoft Word with a </a:t>
            </a:r>
            <a:r>
              <a:rPr lang="en-US" sz="1900" b="1" u="sng" dirty="0">
                <a:latin typeface="Arial" panose="02080604020202020204" charset="0"/>
                <a:cs typeface="Arial" panose="02080604020202020204" charset="0"/>
              </a:rPr>
              <a:t>prebuilt template.</a:t>
            </a:r>
          </a:p>
          <a:p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/ CSS / Bootstrap Analogy</a:t>
            </a:r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/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Bootstrap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Nav</a:t>
            </a:r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>
            <a:fillRect/>
          </a:stretch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9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indent="0">
              <a:lnSpc>
                <a:spcPct val="100000"/>
              </a:lnSpc>
              <a:buFont typeface="Arial" panose="02080604020202020204" charset="0"/>
              <a:buNone/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 Homework Link: 
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&lt;&lt;&lt;&lt;&lt;INSERT LINK HERE&gt;&gt;&gt;&gt;&gt;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Remember to submit Homework via GitHub (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&amp; GitHub Pages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):
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&lt;&lt;&lt;&lt;&lt;INSERT LINK HERE&gt;&gt;&gt;&gt;&gt;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0" name="CustomShape 3"/>
          <p:cNvSpPr/>
          <p:nvPr/>
        </p:nvSpPr>
        <p:spPr>
          <a:xfrm>
            <a:off x="622080" y="4191120"/>
            <a:ext cx="8105760" cy="143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3200" b="1" u="sng" strike="noStrike">
                <a:solidFill>
                  <a:srgbClr val="000000"/>
                </a:solidFill>
                <a:latin typeface="Arial" panose="02080604020202020204" charset="0"/>
              </a:rPr>
              <a:t>seriously</a:t>
            </a: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! </a:t>
            </a:r>
          </a:p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Submit whatever you have! Don’t get a 0.</a:t>
            </a:r>
          </a:p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(Even if you don’t like what you’ve made.)</a:t>
            </a:r>
          </a:p>
        </p:txBody>
      </p: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endParaRPr lang="en-US" sz="24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>
            <a:fillRect/>
          </a:stretch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2800" i="1" dirty="0">
                <a:latin typeface="Arial" panose="02080604020202020204" charset="0"/>
                <a:ea typeface="Roboto"/>
                <a:cs typeface="Arial" panose="02080604020202020204" charset="0"/>
              </a:rPr>
              <a:t>(BootstrapButtons.html | 5-BootstrapDemo) </a:t>
            </a: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80604020202020204" charset="0"/>
                <a:ea typeface="Roboto"/>
                <a:cs typeface="Arial" panose="02080604020202020204" charset="0"/>
              </a:rPr>
              <a:t>Activity: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Working with someone closest to you: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Takeaways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practical example of using pseudo-classes.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Understand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generally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Know how to incorporate the Twitter Bootstrap style library into your website. </a:t>
            </a:r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80604020202020204" charset="0"/>
                <a:ea typeface="+mj-ea"/>
                <a:cs typeface="Arial" panose="0208060402020202020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In Class Office Hours: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45 minutes before class, 30 minutes after.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Review In Class Material (Exercises and Slides):
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&lt;&lt;&lt;&lt;INSERT LINK&gt;&gt;&gt;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Re-Watch Class Videos: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&lt;&lt;&lt;INSERT LINK&gt;&gt;&gt;&gt;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Office Hours + Additional Help </a:t>
            </a:r>
          </a:p>
        </p:txBody>
      </p:sp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039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2518</Words>
  <Application>Microsoft Macintosh PowerPoint</Application>
  <PresentationFormat>On-screen Show (4:3)</PresentationFormat>
  <Paragraphs>470</Paragraphs>
  <Slides>90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</vt:lpstr>
      <vt:lpstr>Calibri</vt:lpstr>
      <vt:lpstr>Calibri Light</vt:lpstr>
      <vt:lpstr>DejaVu Sans</vt:lpstr>
      <vt:lpstr>Roboto</vt:lpstr>
      <vt:lpstr>Times New Roman</vt:lpstr>
      <vt:lpstr>2_Unbranded</vt:lpstr>
      <vt:lpstr>Going Live</vt:lpstr>
      <vt:lpstr>Objectives </vt:lpstr>
      <vt:lpstr>PowerPoint Presentation</vt:lpstr>
      <vt:lpstr>PowerPoint Presentation</vt:lpstr>
      <vt:lpstr>PowerPoint Presentation</vt:lpstr>
      <vt:lpstr>A Few Admin Things…</vt:lpstr>
      <vt:lpstr>Homework is Due!</vt:lpstr>
      <vt:lpstr>PowerPoint Presentation</vt:lpstr>
      <vt:lpstr>PowerPoint Presentation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Lunch (30 mins)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Homework #2</vt:lpstr>
      <vt:lpstr>Questions?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 Galal</cp:lastModifiedBy>
  <cp:revision>1494</cp:revision>
  <cp:lastPrinted>2017-05-13T15:50:04Z</cp:lastPrinted>
  <dcterms:created xsi:type="dcterms:W3CDTF">2017-05-13T15:50:04Z</dcterms:created>
  <dcterms:modified xsi:type="dcterms:W3CDTF">2018-06-19T20:06:58Z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  <property fmtid="{D5CDD505-2E9C-101B-9397-08002B2CF9AE}" pid="12" name="KSOProductBuildVer">
    <vt:lpwstr>1033-10.1.0.5672</vt:lpwstr>
  </property>
</Properties>
</file>